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6B10-CDEB-4344-80DB-0E6AEFF2565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Envision SFA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developing the next strategic plan…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Next Steps</a:t>
            </a:r>
            <a:br>
              <a:rPr lang="en-US" sz="3800" b="1" dirty="0" smtClean="0"/>
            </a:br>
            <a:r>
              <a:rPr lang="en-US" sz="3100" i="1" dirty="0" smtClean="0"/>
              <a:t>April 2015 +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Board </a:t>
            </a:r>
            <a:r>
              <a:rPr lang="en-US" sz="2400" b="1" dirty="0" smtClean="0"/>
              <a:t>Review/Adoption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Plan draft presented </a:t>
            </a:r>
            <a:r>
              <a:rPr lang="en-US" sz="2400" dirty="0"/>
              <a:t>to </a:t>
            </a:r>
            <a:r>
              <a:rPr lang="en-US" sz="2400" dirty="0" smtClean="0"/>
              <a:t>BOR </a:t>
            </a:r>
            <a:r>
              <a:rPr lang="en-US" sz="2400" dirty="0"/>
              <a:t>in </a:t>
            </a:r>
            <a:r>
              <a:rPr lang="en-US" sz="2400" dirty="0" smtClean="0"/>
              <a:t>April. </a:t>
            </a:r>
          </a:p>
          <a:p>
            <a:pPr lvl="1"/>
            <a:r>
              <a:rPr lang="en-US" sz="2400" dirty="0" smtClean="0"/>
              <a:t>SPT </a:t>
            </a:r>
            <a:r>
              <a:rPr lang="en-US" sz="2400" dirty="0"/>
              <a:t>responsibilities </a:t>
            </a:r>
            <a:r>
              <a:rPr lang="en-US" sz="2400" dirty="0" smtClean="0"/>
              <a:t>conclude after final </a:t>
            </a:r>
            <a:r>
              <a:rPr lang="en-US" sz="2400" smtClean="0"/>
              <a:t>BOR adoption.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 smtClean="0"/>
              <a:t>Implementation</a:t>
            </a:r>
          </a:p>
          <a:p>
            <a:pPr lvl="1"/>
            <a:r>
              <a:rPr lang="en-US" sz="2400" dirty="0" smtClean="0"/>
              <a:t>After BOR adoption, the </a:t>
            </a:r>
            <a:r>
              <a:rPr lang="en-US" sz="2400" dirty="0"/>
              <a:t>President's Cabinet is responsible for implementation and timing of the specific actions contained in the </a:t>
            </a:r>
            <a:r>
              <a:rPr lang="en-US" sz="2400" dirty="0" smtClean="0"/>
              <a:t>plan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0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2" y="274638"/>
            <a:ext cx="6469449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Dates</a:t>
            </a:r>
            <a:br>
              <a:rPr lang="en-US" b="1" dirty="0" smtClean="0"/>
            </a:br>
            <a:r>
              <a:rPr lang="en-US" sz="1600" i="1" dirty="0" smtClean="0"/>
              <a:t>(subject to change)</a:t>
            </a:r>
            <a:endParaRPr lang="en-US" sz="16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1"/>
            <a:ext cx="6469451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smtClean="0"/>
              <a:t>September </a:t>
            </a:r>
            <a:r>
              <a:rPr lang="en-US" b="1" dirty="0" smtClean="0"/>
              <a:t>18-19, 2014 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SPT Training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November 21, 2014</a:t>
            </a:r>
            <a:r>
              <a:rPr lang="en-US" b="1" dirty="0"/>
              <a:t>	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Sense-making Workshop</a:t>
            </a:r>
            <a:endParaRPr lang="en-US" dirty="0"/>
          </a:p>
          <a:p>
            <a:pPr algn="ctr"/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January 30, 2015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Vision Conference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March 6, 2015 	</a:t>
            </a:r>
          </a:p>
          <a:p>
            <a:pPr marL="0" indent="0" algn="ctr">
              <a:buNone/>
            </a:pPr>
            <a:r>
              <a:rPr lang="en-US" dirty="0" smtClean="0"/>
              <a:t>Goal Setting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2" y="274638"/>
            <a:ext cx="6469449" cy="1143000"/>
          </a:xfrm>
        </p:spPr>
        <p:txBody>
          <a:bodyPr/>
          <a:lstStyle/>
          <a:p>
            <a:r>
              <a:rPr lang="en-US" b="1" dirty="0" smtClean="0"/>
              <a:t>Strategic Planning Process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1"/>
            <a:ext cx="646945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chance </a:t>
            </a:r>
            <a:r>
              <a:rPr lang="en-US" dirty="0"/>
              <a:t>we will have over the next several months </a:t>
            </a:r>
            <a:r>
              <a:rPr lang="en-US" dirty="0" smtClean="0"/>
              <a:t>to: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take an in-depth look </a:t>
            </a:r>
            <a:r>
              <a:rPr lang="en-US" dirty="0"/>
              <a:t>look at the opportunities and challenges before us as </a:t>
            </a:r>
            <a:r>
              <a:rPr lang="en-US" dirty="0" smtClean="0"/>
              <a:t>we,</a:t>
            </a:r>
          </a:p>
          <a:p>
            <a:r>
              <a:rPr lang="en-US" dirty="0" smtClean="0"/>
              <a:t>develop </a:t>
            </a:r>
            <a:r>
              <a:rPr lang="en-US" dirty="0"/>
              <a:t>a plan to provide guidance on how </a:t>
            </a:r>
            <a:r>
              <a:rPr lang="en-US" dirty="0" smtClean="0"/>
              <a:t>to achieve </a:t>
            </a:r>
            <a:r>
              <a:rPr lang="en-US" dirty="0"/>
              <a:t>a sustainable and successful future.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2" y="274638"/>
            <a:ext cx="6469449" cy="1143000"/>
          </a:xfrm>
        </p:spPr>
        <p:txBody>
          <a:bodyPr/>
          <a:lstStyle/>
          <a:p>
            <a:r>
              <a:rPr lang="en-US" b="1" dirty="0" smtClean="0"/>
              <a:t>End Result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1"/>
            <a:ext cx="646945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The plan </a:t>
            </a:r>
            <a:r>
              <a:rPr lang="en-US" sz="3000" dirty="0"/>
              <a:t>that emerges should</a:t>
            </a:r>
            <a:r>
              <a:rPr lang="en-US" sz="3000" dirty="0" smtClean="0"/>
              <a:t>:</a:t>
            </a:r>
          </a:p>
          <a:p>
            <a:pPr marL="0" indent="0">
              <a:buNone/>
            </a:pPr>
            <a:endParaRPr lang="en-US" sz="2600" dirty="0"/>
          </a:p>
          <a:p>
            <a:pPr lvl="1"/>
            <a:r>
              <a:rPr lang="en-US" sz="2600" dirty="0"/>
              <a:t>document aspirational institutional goals, </a:t>
            </a: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present clear strategies directed toward achievement of these goals</a:t>
            </a:r>
            <a:r>
              <a:rPr lang="en-US" sz="2600" dirty="0" smtClean="0"/>
              <a:t>,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outline actionable implementation steps, </a:t>
            </a:r>
            <a:r>
              <a:rPr lang="en-US" sz="2600" dirty="0" smtClean="0"/>
              <a:t>and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contain clear and accountable performance measures.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2" y="274638"/>
            <a:ext cx="6469449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1"/>
            <a:ext cx="6469451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Collaborative </a:t>
            </a:r>
            <a:r>
              <a:rPr lang="en-US" sz="3600" b="1" i="1" dirty="0"/>
              <a:t>S</a:t>
            </a:r>
            <a:r>
              <a:rPr lang="en-US" sz="3600" b="1" i="1" dirty="0" smtClean="0"/>
              <a:t>trategic Planning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dirty="0" smtClean="0"/>
              <a:t>  </a:t>
            </a:r>
          </a:p>
          <a:p>
            <a:pPr marL="0" indent="0" algn="ctr">
              <a:buNone/>
            </a:pPr>
            <a:r>
              <a:rPr lang="en-US" dirty="0" smtClean="0"/>
              <a:t>Developed </a:t>
            </a:r>
            <a:r>
              <a:rPr lang="en-US" dirty="0"/>
              <a:t>by Dr. Patrick Sanaghan </a:t>
            </a:r>
            <a:r>
              <a:rPr lang="en-US" dirty="0" smtClean="0"/>
              <a:t>over 25 years of work with more </a:t>
            </a:r>
            <a:r>
              <a:rPr lang="en-US" dirty="0"/>
              <a:t>than 100 colleges and universities over the past 25 years.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Five-phase process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Designed </a:t>
            </a:r>
            <a:r>
              <a:rPr lang="en-US" dirty="0"/>
              <a:t>to meaningfully engage University stakeholders with the goal of creating a shared future </a:t>
            </a:r>
            <a:r>
              <a:rPr lang="en-US" dirty="0" smtClean="0"/>
              <a:t>vision.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Phase One | Getting Organized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i="1" dirty="0" smtClean="0"/>
              <a:t>July – September 2014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Strategic </a:t>
            </a:r>
            <a:r>
              <a:rPr lang="en-US" sz="2400" b="1" dirty="0"/>
              <a:t>Planning Team (SPT) </a:t>
            </a:r>
            <a:r>
              <a:rPr lang="en-US" sz="2400" b="1" dirty="0" smtClean="0"/>
              <a:t>appointed</a:t>
            </a:r>
          </a:p>
          <a:p>
            <a:pPr lvl="1"/>
            <a:r>
              <a:rPr lang="en-US" sz="2400" dirty="0" smtClean="0"/>
              <a:t>Faculty will </a:t>
            </a:r>
            <a:r>
              <a:rPr lang="en-US" sz="2400" dirty="0"/>
              <a:t>comprise a majority of the SPT. </a:t>
            </a:r>
            <a:endParaRPr lang="en-US" sz="2400" dirty="0" smtClean="0"/>
          </a:p>
          <a:p>
            <a:pPr lvl="1"/>
            <a:r>
              <a:rPr lang="en-US" sz="2400" dirty="0" smtClean="0"/>
              <a:t>Administrative </a:t>
            </a:r>
            <a:r>
              <a:rPr lang="en-US" sz="2400" dirty="0"/>
              <a:t>and professional staff from the four divisions </a:t>
            </a:r>
            <a:r>
              <a:rPr lang="en-US" sz="2400" dirty="0" smtClean="0"/>
              <a:t>round membership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Intensive two-day training (September 18-19) led </a:t>
            </a:r>
            <a:r>
              <a:rPr lang="en-US" sz="2400" b="1" dirty="0"/>
              <a:t>by Dr. </a:t>
            </a:r>
            <a:r>
              <a:rPr lang="en-US" sz="2400" b="1" dirty="0" smtClean="0"/>
              <a:t>Sanaghan</a:t>
            </a:r>
          </a:p>
          <a:p>
            <a:pPr lvl="1"/>
            <a:r>
              <a:rPr lang="en-US" sz="2400" dirty="0" smtClean="0"/>
              <a:t>Training about the five phases of the process and the </a:t>
            </a:r>
            <a:r>
              <a:rPr lang="en-US" sz="2400" dirty="0"/>
              <a:t>interactive techniques </a:t>
            </a:r>
            <a:r>
              <a:rPr lang="en-US" sz="2400" dirty="0" smtClean="0"/>
              <a:t>used in the next phase.  Team assignments are made and a work plan is adopted.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9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b="1" dirty="0" smtClean="0"/>
              <a:t>Phase Two | Engagement and Data Gathering</a:t>
            </a:r>
            <a:br>
              <a:rPr lang="en-US" sz="3700" b="1" dirty="0" smtClean="0"/>
            </a:br>
            <a:r>
              <a:rPr lang="en-US" sz="3100" i="1" dirty="0" smtClean="0"/>
              <a:t>September - November 2014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000" b="1" dirty="0" smtClean="0"/>
              <a:t>Engagement of </a:t>
            </a:r>
            <a:r>
              <a:rPr lang="en-US" sz="6000" b="1" dirty="0"/>
              <a:t>stakeholders, both on and off campus, in discussions </a:t>
            </a:r>
            <a:r>
              <a:rPr lang="en-US" sz="6000" dirty="0"/>
              <a:t>about </a:t>
            </a:r>
            <a:r>
              <a:rPr lang="en-US" sz="6000" dirty="0" smtClean="0"/>
              <a:t>the </a:t>
            </a:r>
            <a:r>
              <a:rPr lang="en-US" sz="6000" dirty="0"/>
              <a:t>current and future challenges we face, and the critical issues we must proactively manage. </a:t>
            </a:r>
            <a:endParaRPr lang="en-US" sz="6000" dirty="0" smtClean="0"/>
          </a:p>
          <a:p>
            <a:endParaRPr lang="en-US" sz="5000" dirty="0" smtClean="0"/>
          </a:p>
          <a:p>
            <a:r>
              <a:rPr lang="en-US" sz="6000" dirty="0" smtClean="0"/>
              <a:t>Members </a:t>
            </a:r>
            <a:r>
              <a:rPr lang="en-US" sz="6000" dirty="0"/>
              <a:t>will use </a:t>
            </a:r>
            <a:r>
              <a:rPr lang="en-US" sz="6000" dirty="0" smtClean="0"/>
              <a:t>facilitated </a:t>
            </a:r>
            <a:r>
              <a:rPr lang="en-US" sz="6000" dirty="0"/>
              <a:t>exercises designed to result in a set of prioritized issues or </a:t>
            </a:r>
            <a:r>
              <a:rPr lang="en-US" sz="6000" dirty="0" smtClean="0"/>
              <a:t>responses to </a:t>
            </a:r>
            <a:r>
              <a:rPr lang="en-US" sz="6000" dirty="0"/>
              <a:t>solicit ideas and feedback about these issues. </a:t>
            </a:r>
            <a:endParaRPr lang="en-US" sz="6000" dirty="0" smtClean="0"/>
          </a:p>
          <a:p>
            <a:endParaRPr lang="en-US" sz="5000" dirty="0" smtClean="0"/>
          </a:p>
          <a:p>
            <a:r>
              <a:rPr lang="en-US" sz="6000" dirty="0" smtClean="0"/>
              <a:t>The </a:t>
            </a:r>
            <a:r>
              <a:rPr lang="en-US" sz="6000" b="1" dirty="0"/>
              <a:t>data generated </a:t>
            </a:r>
            <a:r>
              <a:rPr lang="en-US" sz="6000" b="1" dirty="0" smtClean="0"/>
              <a:t>will </a:t>
            </a:r>
            <a:r>
              <a:rPr lang="en-US" sz="6000" b="1" dirty="0"/>
              <a:t>be compiled and posted </a:t>
            </a:r>
            <a:r>
              <a:rPr lang="en-US" sz="6000" dirty="0"/>
              <a:t>on the </a:t>
            </a:r>
            <a:r>
              <a:rPr lang="en-US" sz="6000" dirty="0" smtClean="0"/>
              <a:t>Envision </a:t>
            </a:r>
            <a:r>
              <a:rPr lang="en-US" sz="6000" dirty="0"/>
              <a:t>website. </a:t>
            </a:r>
            <a:endParaRPr lang="en-US" sz="6000" dirty="0" smtClean="0"/>
          </a:p>
          <a:p>
            <a:endParaRPr lang="en-US" sz="5000" dirty="0" smtClean="0"/>
          </a:p>
          <a:p>
            <a:r>
              <a:rPr lang="en-US" sz="6000" b="1" dirty="0" smtClean="0"/>
              <a:t>Active </a:t>
            </a:r>
            <a:r>
              <a:rPr lang="en-US" sz="6000" b="1" dirty="0"/>
              <a:t>engagement </a:t>
            </a:r>
            <a:r>
              <a:rPr lang="en-US" sz="6000" b="1" dirty="0" smtClean="0"/>
              <a:t>is key </a:t>
            </a:r>
            <a:r>
              <a:rPr lang="en-US" sz="6000" dirty="0"/>
              <a:t>to the success of this phase of the planning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Phase Three | Making Sense of the Issues</a:t>
            </a:r>
            <a:br>
              <a:rPr lang="en-US" sz="3800" b="1" dirty="0" smtClean="0"/>
            </a:br>
            <a:r>
              <a:rPr lang="en-US" sz="3100" i="1" dirty="0" smtClean="0"/>
              <a:t>November 21, 2014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Main goal:  Identify </a:t>
            </a:r>
            <a:r>
              <a:rPr lang="en-US" sz="2400" b="1" dirty="0"/>
              <a:t>and develop the dominant strategic themes </a:t>
            </a:r>
            <a:endParaRPr lang="en-US" sz="2400" b="1" dirty="0" smtClean="0"/>
          </a:p>
          <a:p>
            <a:endParaRPr lang="en-US" sz="2000" b="1" dirty="0" smtClean="0"/>
          </a:p>
          <a:p>
            <a:r>
              <a:rPr lang="en-US" sz="2400" b="1" dirty="0" smtClean="0"/>
              <a:t>A </a:t>
            </a:r>
            <a:r>
              <a:rPr lang="en-US" sz="2400" b="1" dirty="0"/>
              <a:t>thorough review and analysis of the data </a:t>
            </a:r>
            <a:r>
              <a:rPr lang="en-US" sz="2400" dirty="0"/>
              <a:t>collected </a:t>
            </a:r>
            <a:r>
              <a:rPr lang="en-US" sz="2400" dirty="0" smtClean="0"/>
              <a:t>will </a:t>
            </a:r>
            <a:r>
              <a:rPr lang="en-US" sz="2400" b="1" dirty="0"/>
              <a:t>identify </a:t>
            </a:r>
            <a:r>
              <a:rPr lang="en-US" sz="2400" b="1" dirty="0" smtClean="0"/>
              <a:t>strategic priorities </a:t>
            </a:r>
            <a:r>
              <a:rPr lang="en-US" sz="2400" dirty="0" smtClean="0"/>
              <a:t>(target: 5-10).  These priorities will help focus </a:t>
            </a:r>
            <a:r>
              <a:rPr lang="en-US" sz="2400" dirty="0"/>
              <a:t>the </a:t>
            </a:r>
            <a:r>
              <a:rPr lang="en-US" sz="2400" dirty="0" smtClean="0"/>
              <a:t>next phases </a:t>
            </a:r>
            <a:r>
              <a:rPr lang="en-US" sz="2400" dirty="0"/>
              <a:t>of the </a:t>
            </a:r>
            <a:r>
              <a:rPr lang="en-US" sz="2400" dirty="0" smtClean="0"/>
              <a:t>process </a:t>
            </a:r>
            <a:r>
              <a:rPr lang="en-US" sz="2400" dirty="0"/>
              <a:t>and helps prevent information overload</a:t>
            </a:r>
            <a:r>
              <a:rPr lang="en-US" sz="2400" dirty="0" smtClean="0"/>
              <a:t>.</a:t>
            </a:r>
          </a:p>
          <a:p>
            <a:endParaRPr lang="en-US" sz="2000" dirty="0"/>
          </a:p>
          <a:p>
            <a:r>
              <a:rPr lang="en-US" sz="2400" b="1" dirty="0" smtClean="0"/>
              <a:t>Concept papers prepared </a:t>
            </a:r>
            <a:r>
              <a:rPr lang="en-US" sz="2400" dirty="0" smtClean="0"/>
              <a:t>on </a:t>
            </a:r>
            <a:r>
              <a:rPr lang="en-US" sz="2400" dirty="0"/>
              <a:t>each </a:t>
            </a:r>
            <a:r>
              <a:rPr lang="en-US" sz="2400" dirty="0" smtClean="0"/>
              <a:t>identified </a:t>
            </a:r>
            <a:r>
              <a:rPr lang="en-US" sz="2400" dirty="0"/>
              <a:t>strategic </a:t>
            </a:r>
            <a:r>
              <a:rPr lang="en-US" sz="2400" dirty="0" smtClean="0"/>
              <a:t>priority. Purpose:  present </a:t>
            </a:r>
            <a:r>
              <a:rPr lang="en-US" sz="2400" dirty="0"/>
              <a:t>the relevant issues in a clear and understandable way.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Phase Four | Visioning</a:t>
            </a:r>
            <a:br>
              <a:rPr lang="en-US" sz="3800" b="1" dirty="0" smtClean="0"/>
            </a:br>
            <a:r>
              <a:rPr lang="en-US" sz="3100" i="1" dirty="0" smtClean="0"/>
              <a:t>February 2015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vision </a:t>
            </a:r>
            <a:r>
              <a:rPr lang="en-US" sz="2400" b="1" dirty="0"/>
              <a:t>conference </a:t>
            </a:r>
            <a:r>
              <a:rPr lang="en-US" sz="2400" dirty="0" smtClean="0"/>
              <a:t>(</a:t>
            </a:r>
            <a:r>
              <a:rPr lang="en-US" sz="2400" b="1" dirty="0" smtClean="0"/>
              <a:t>Jan. 30, 2015</a:t>
            </a:r>
            <a:r>
              <a:rPr lang="en-US" sz="2400" dirty="0" smtClean="0"/>
              <a:t>) will </a:t>
            </a:r>
            <a:r>
              <a:rPr lang="en-US" sz="2400" dirty="0"/>
              <a:t>bring together diverse stakeholders, both internal and external, to </a:t>
            </a:r>
            <a:r>
              <a:rPr lang="en-US" sz="2400" b="1" dirty="0"/>
              <a:t>review and discuss </a:t>
            </a:r>
            <a:r>
              <a:rPr lang="en-US" sz="2400" dirty="0"/>
              <a:t>the </a:t>
            </a:r>
            <a:r>
              <a:rPr lang="en-US" sz="2400" dirty="0" smtClean="0"/>
              <a:t>strategic priority concept papers.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b="1" dirty="0"/>
              <a:t>P</a:t>
            </a:r>
            <a:r>
              <a:rPr lang="en-US" sz="2400" b="1" dirty="0" smtClean="0"/>
              <a:t>articipants then help </a:t>
            </a:r>
            <a:r>
              <a:rPr lang="en-US" sz="2400" b="1" dirty="0"/>
              <a:t>craft </a:t>
            </a:r>
            <a:r>
              <a:rPr lang="en-US" sz="2400" dirty="0"/>
              <a:t>a shared vision for the university's future. </a:t>
            </a: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 smtClean="0"/>
              <a:t>SPT </a:t>
            </a:r>
            <a:r>
              <a:rPr lang="en-US" sz="2400" b="1" dirty="0" smtClean="0"/>
              <a:t>condenses</a:t>
            </a:r>
            <a:r>
              <a:rPr lang="en-US" sz="2400" dirty="0" smtClean="0"/>
              <a:t> </a:t>
            </a:r>
            <a:r>
              <a:rPr lang="en-US" sz="2400" dirty="0"/>
              <a:t>the preferred future described by the vision conference participants into a </a:t>
            </a:r>
            <a:r>
              <a:rPr lang="en-US" sz="2400" dirty="0" smtClean="0"/>
              <a:t>vision </a:t>
            </a:r>
            <a:r>
              <a:rPr lang="en-US" sz="2400" dirty="0"/>
              <a:t>statement for the university. This </a:t>
            </a:r>
            <a:r>
              <a:rPr lang="en-US" sz="2400" dirty="0" smtClean="0"/>
              <a:t>serves </a:t>
            </a:r>
            <a:r>
              <a:rPr lang="en-US" sz="2400" dirty="0"/>
              <a:t>as the foundation </a:t>
            </a:r>
            <a:r>
              <a:rPr lang="en-US" sz="2400" dirty="0" smtClean="0"/>
              <a:t>for strategic goal </a:t>
            </a:r>
            <a:r>
              <a:rPr lang="en-US" sz="2400" dirty="0"/>
              <a:t>and implementation </a:t>
            </a:r>
            <a:r>
              <a:rPr lang="en-US" sz="2400" dirty="0" smtClean="0"/>
              <a:t>plan design during </a:t>
            </a:r>
            <a:r>
              <a:rPr lang="en-US" sz="2400" dirty="0"/>
              <a:t>the final </a:t>
            </a:r>
            <a:r>
              <a:rPr lang="en-US" sz="2400" dirty="0" smtClean="0"/>
              <a:t>phase.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3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Phase Five | Goal Setting</a:t>
            </a:r>
            <a:br>
              <a:rPr lang="en-US" sz="3800" b="1" dirty="0" smtClean="0"/>
            </a:br>
            <a:r>
              <a:rPr lang="en-US" sz="3100" i="1" dirty="0" smtClean="0"/>
              <a:t>March 2015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400" dirty="0" smtClean="0"/>
              <a:t>SPT Goals </a:t>
            </a:r>
            <a:r>
              <a:rPr lang="en-US" sz="2400" dirty="0"/>
              <a:t>C</a:t>
            </a:r>
            <a:r>
              <a:rPr lang="en-US" sz="2400" dirty="0" smtClean="0"/>
              <a:t>onference on </a:t>
            </a:r>
            <a:r>
              <a:rPr lang="en-US" sz="2400" b="1" dirty="0" smtClean="0"/>
              <a:t>March 6, 2015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Informed by what has been learned, the SPT will </a:t>
            </a:r>
            <a:r>
              <a:rPr lang="en-US" sz="2400" b="1" dirty="0" smtClean="0"/>
              <a:t>draft strategic </a:t>
            </a:r>
            <a:r>
              <a:rPr lang="en-US" sz="2400" b="1" dirty="0"/>
              <a:t>goals </a:t>
            </a:r>
            <a:r>
              <a:rPr lang="en-US" sz="2400" b="1" dirty="0" smtClean="0"/>
              <a:t>and proposed action plans</a:t>
            </a:r>
            <a:r>
              <a:rPr lang="en-US" sz="2400" dirty="0" smtClean="0"/>
              <a:t> for review by the President’s Cabinet.</a:t>
            </a:r>
          </a:p>
        </p:txBody>
      </p:sp>
    </p:spTree>
    <p:extLst>
      <p:ext uri="{BB962C8B-B14F-4D97-AF65-F5344CB8AC3E}">
        <p14:creationId xmlns:p14="http://schemas.microsoft.com/office/powerpoint/2010/main" val="30106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10254</TotalTime>
  <Words>551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Envision SFA</vt:lpstr>
      <vt:lpstr>Strategic Planning Process</vt:lpstr>
      <vt:lpstr>End Result</vt:lpstr>
      <vt:lpstr>Process</vt:lpstr>
      <vt:lpstr>Phase One | Getting Organized July – September 2014</vt:lpstr>
      <vt:lpstr>Phase Two | Engagement and Data Gathering September - November 2014</vt:lpstr>
      <vt:lpstr>Phase Three | Making Sense of the Issues November 21, 2014</vt:lpstr>
      <vt:lpstr>Phase Four | Visioning February 2015</vt:lpstr>
      <vt:lpstr>Phase Five | Goal Setting March 2015</vt:lpstr>
      <vt:lpstr>Next Steps April 2015 +</vt:lpstr>
      <vt:lpstr>Key Dates (subject to change)</vt:lpstr>
    </vt:vector>
  </TitlesOfParts>
  <Company>SFASU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L Johnson</dc:creator>
  <cp:lastModifiedBy>Steve Westbrook</cp:lastModifiedBy>
  <cp:revision>18</cp:revision>
  <cp:lastPrinted>2014-08-20T21:55:53Z</cp:lastPrinted>
  <dcterms:created xsi:type="dcterms:W3CDTF">2014-07-15T14:47:24Z</dcterms:created>
  <dcterms:modified xsi:type="dcterms:W3CDTF">2014-08-27T19:09:58Z</dcterms:modified>
</cp:coreProperties>
</file>